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2" r:id="rId3"/>
    <p:sldMasterId id="2147483654" r:id="rId4"/>
    <p:sldMasterId id="2147483655" r:id="rId5"/>
    <p:sldMasterId id="2147484360" r:id="rId6"/>
    <p:sldMasterId id="2147484373" r:id="rId7"/>
    <p:sldMasterId id="2147484385" r:id="rId8"/>
    <p:sldMasterId id="2147484400" r:id="rId9"/>
  </p:sldMasterIdLst>
  <p:notesMasterIdLst>
    <p:notesMasterId r:id="rId22"/>
  </p:notesMasterIdLst>
  <p:handoutMasterIdLst>
    <p:handoutMasterId r:id="rId23"/>
  </p:handoutMasterIdLst>
  <p:sldIdLst>
    <p:sldId id="258" r:id="rId10"/>
    <p:sldId id="400" r:id="rId11"/>
    <p:sldId id="292" r:id="rId12"/>
    <p:sldId id="420" r:id="rId13"/>
    <p:sldId id="421" r:id="rId14"/>
    <p:sldId id="427" r:id="rId15"/>
    <p:sldId id="432" r:id="rId16"/>
    <p:sldId id="423" r:id="rId17"/>
    <p:sldId id="428" r:id="rId18"/>
    <p:sldId id="429" r:id="rId19"/>
    <p:sldId id="430" r:id="rId20"/>
    <p:sldId id="431" r:id="rId21"/>
  </p:sldIdLst>
  <p:sldSz cx="9906000" cy="6858000" type="A4"/>
  <p:notesSz cx="6669088" cy="9926638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75">
          <p15:clr>
            <a:srgbClr val="A4A3A4"/>
          </p15:clr>
        </p15:guide>
        <p15:guide id="2" orient="horz" pos="4100">
          <p15:clr>
            <a:srgbClr val="A4A3A4"/>
          </p15:clr>
        </p15:guide>
        <p15:guide id="3" orient="horz" pos="4225">
          <p15:clr>
            <a:srgbClr val="A4A3A4"/>
          </p15:clr>
        </p15:guide>
        <p15:guide id="4" orient="horz" pos="3805">
          <p15:clr>
            <a:srgbClr val="A4A3A4"/>
          </p15:clr>
        </p15:guide>
        <p15:guide id="5" orient="horz" pos="1356">
          <p15:clr>
            <a:srgbClr val="A4A3A4"/>
          </p15:clr>
        </p15:guide>
        <p15:guide id="6" pos="264">
          <p15:clr>
            <a:srgbClr val="A4A3A4"/>
          </p15:clr>
        </p15:guide>
        <p15:guide id="7" pos="4247">
          <p15:clr>
            <a:srgbClr val="A4A3A4"/>
          </p15:clr>
        </p15:guide>
        <p15:guide id="8" pos="28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Steve" initials="SS" lastIdx="2" clrIdx="0">
    <p:extLst>
      <p:ext uri="{19B8F6BF-5375-455C-9EA6-DF929625EA0E}">
        <p15:presenceInfo xmlns:p15="http://schemas.microsoft.com/office/powerpoint/2012/main" userId="S-1-5-21-1085031214-2000478354-839522115-276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60"/>
    <a:srgbClr val="364395"/>
    <a:srgbClr val="4A56A0"/>
    <a:srgbClr val="5E69AA"/>
    <a:srgbClr val="727BB5"/>
    <a:srgbClr val="AFB4D5"/>
    <a:srgbClr val="9AA1CA"/>
    <a:srgbClr val="ED6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3556" autoAdjust="0"/>
  </p:normalViewPr>
  <p:slideViewPr>
    <p:cSldViewPr>
      <p:cViewPr varScale="1">
        <p:scale>
          <a:sx n="77" d="100"/>
          <a:sy n="77" d="100"/>
        </p:scale>
        <p:origin x="1608" y="84"/>
      </p:cViewPr>
      <p:guideLst>
        <p:guide orient="horz" pos="3475"/>
        <p:guide orient="horz" pos="4100"/>
        <p:guide orient="horz" pos="4225"/>
        <p:guide orient="horz" pos="3805"/>
        <p:guide orient="horz" pos="1356"/>
        <p:guide pos="264"/>
        <p:guide pos="4247"/>
        <p:guide pos="28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124" y="-114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09T09:19:10.985" idx="2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461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r">
              <a:defRPr sz="1100"/>
            </a:lvl1pPr>
          </a:lstStyle>
          <a:p>
            <a:fld id="{E4EC8A61-74C4-49FA-AA3E-5944475E0AB7}" type="datetimeFigureOut">
              <a:rPr lang="en-US" smtClean="0"/>
              <a:pPr/>
              <a:t>10/26/2015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461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r">
              <a:defRPr sz="1100"/>
            </a:lvl1pPr>
          </a:lstStyle>
          <a:p>
            <a:fld id="{F2355227-F626-4AB3-A9E9-786EB798ED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70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137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defTabSz="907364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461" y="1"/>
            <a:ext cx="2890137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 defTabSz="907364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4525" y="741363"/>
            <a:ext cx="5380038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611" y="4716193"/>
            <a:ext cx="5335867" cy="446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766"/>
            <a:ext cx="2890137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defTabSz="907364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461" y="9427766"/>
            <a:ext cx="2890137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5" tIns="45358" rIns="90715" bIns="45358" numCol="1" anchor="b" anchorCtr="0" compatLnSpc="1">
            <a:prstTxWarp prst="textNoShape">
              <a:avLst/>
            </a:prstTxWarp>
          </a:bodyPr>
          <a:lstStyle>
            <a:lvl1pPr algn="r" defTabSz="907364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fld id="{A3D63C10-5845-4A95-8EDD-E0BBCF90C6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097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Two</a:t>
            </a:r>
            <a:r>
              <a:rPr lang="en-GB" baseline="0" dirty="0" smtClean="0"/>
              <a:t> mandatory externally assessed units – one exam and one pre-released task. Unit 1 – Engineering Principles is an 80 mark written exam set and marked by Pearson. Unit 3 – Engineering Product Design and Manufacture is a 60 mark task based assessment with first assessment offered </a:t>
            </a:r>
            <a:r>
              <a:rPr lang="en-GB" baseline="0" smtClean="0"/>
              <a:t>in Summer 2017. </a:t>
            </a:r>
            <a:r>
              <a:rPr lang="en-GB" baseline="0" dirty="0" smtClean="0"/>
              <a:t>One externally assessed optional unit (mandatory in the extended diploma) -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Verdana" pitchFamily="34" charset="0"/>
                <a:ea typeface="+mn-ea"/>
                <a:cs typeface="Arial" charset="0"/>
              </a:rPr>
              <a:t>Unit 6 - Microcontroller Systems for Engineers is an 80 mark Task based assessment. which will be offered for first assessment in Summer 2018.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D63C10-5845-4A95-8EDD-E0BBCF90C68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289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D63C10-5845-4A95-8EDD-E0BBCF90C68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16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earson_Bound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800" y="6496050"/>
            <a:ext cx="128905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8"/>
          <p:cNvSpPr>
            <a:spLocks noChangeShapeType="1"/>
          </p:cNvSpPr>
          <p:nvPr userDrawn="1"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pic>
        <p:nvPicPr>
          <p:cNvPr id="5" name="Picture 13" descr="Pearson_Strap_Bound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Pearson_Bound_Whit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Always_Learning_Text_Purple_RGB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66838" y="2332038"/>
            <a:ext cx="716121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EEC2-4E30-4970-9D1A-46C0AB8EF9C7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8860E-1644-4CBE-9686-F4D2A3BF241F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33365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98D3-9CEC-4236-81D3-A2D75659EC7E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38384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B819B-D406-4B07-A746-1079318BB608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427841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EEC2-4E30-4970-9D1A-46C0AB8EF9C7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63389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7888" y="395288"/>
            <a:ext cx="2276475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66802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8129-7421-4C20-B295-7062CFE01C2D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46902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6025" y="1546225"/>
            <a:ext cx="4478338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6025" y="3884613"/>
            <a:ext cx="4478338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86B7D-4C8F-4A38-A6D1-B0E4AF2A5F85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439106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9D7-2CC0-4E30-8AFC-CD63E3F80381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91958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5288" y="1546225"/>
            <a:ext cx="9109075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8768751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7888" y="395288"/>
            <a:ext cx="2276475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66802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8129-7421-4C20-B295-7062CFE01C2D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6025" y="1546225"/>
            <a:ext cx="4478338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6025" y="3884613"/>
            <a:ext cx="4478338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86B7D-4C8F-4A38-A6D1-B0E4AF2A5F85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9D7-2CC0-4E30-8AFC-CD63E3F80381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62125"/>
            <a:ext cx="44783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762125"/>
            <a:ext cx="4478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Verdana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7EB93-2A0F-41A6-B5C8-9DFD81E6032F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7888" y="395288"/>
            <a:ext cx="2276475" cy="5892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6680200" cy="5892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0B9CF-A894-46C8-B05D-CEC1BD768D0F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C1AF1-823F-4947-92D4-61E56E38D532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9F71-416A-4074-9AAD-6CC968CAB5CB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75" y="-113241138"/>
            <a:ext cx="1363663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64538" y="-113241138"/>
            <a:ext cx="1363662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C69A1-17EA-48DA-A0A5-8FBA100F867F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ADDF1-2CB7-4B42-A946-79DE3F2BCD1B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61F2-3F3F-4F1A-897C-1D488ED4E5A2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A1C32-695B-46FB-9970-2EFAE7831E49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2AFAB-4189-4C64-AF9E-B16EB5EAFD6D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0F16-DC6B-41A3-B119-CE51985DD6A4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472A-ADF2-49A8-A05E-421F92C0C282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6FADA-4B3E-4088-9E59-27A6723E7C95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6163" y="-113241138"/>
            <a:ext cx="2332037" cy="1200150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-113241138"/>
            <a:ext cx="6848475" cy="120015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A52C0-C7FC-4E8C-9850-8168367B17DB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030BE-ABD3-45B9-8D0C-572555A8AB31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8402C-7814-4163-A310-A7132A35C6CB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B600E-621D-4F4F-B57D-05106F39FFD2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3562350"/>
            <a:ext cx="2946400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088" y="3562350"/>
            <a:ext cx="2947987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30434-9167-49C5-A033-E106D1ED2FD6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CC40-9373-400E-AC7E-ED4263B91B9B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A5547-3CE6-48E7-A6FF-72FE6D5CD073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DA512-ADFA-480F-96FA-9523C302B396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17E6E-0A21-4B89-9066-8200221E5FD2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E9678-B147-4023-8D0C-CD34AAECAE95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8BF11-EF7B-487D-B54A-E14167A59F63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2AB15-4D95-4A38-BA05-D897CB39EC57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30775" y="395288"/>
            <a:ext cx="1511300" cy="5722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4383087" cy="5722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6D621-474C-4E86-8CA2-42F90FF20D64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EA18D-E47C-45B3-BA4C-0CEE45A3C524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3562350"/>
            <a:ext cx="2946400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088" y="3562350"/>
            <a:ext cx="2947987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30775" y="395288"/>
            <a:ext cx="1511300" cy="5722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4383087" cy="5722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934E-C65A-4790-8A36-839F44C86632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9DE64-94F0-458B-B5C4-C6F6A0E0DDE8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4C8C6-4A62-4067-B727-C789F2E012D9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42A17-FC3D-469D-AB78-45827746CA6A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75" y="-113241138"/>
            <a:ext cx="1363663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64538" y="-113241138"/>
            <a:ext cx="1363662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4EF1-89C8-4E51-87FE-DEB8D6A2F660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9960B-F4C0-435A-9A9A-1B97BB927D6F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FD16E-2176-4995-9867-0587F3B3D099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F05B-761E-44B2-961E-F75B1B53AC47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B90B-EBBD-4EFA-8B85-F314DFD4B38E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D3903-E34D-4AEC-84E8-2F4D9FB92374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37D9-67DA-4F2A-8F87-EF69BAEB38B0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6163" y="-113241138"/>
            <a:ext cx="2332037" cy="1200150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-113241138"/>
            <a:ext cx="6848475" cy="120015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8B7BA-6B8C-49F4-9874-C4A9FA3545F7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0934E-C65A-4790-8A36-839F44C86632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01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8860E-1644-4CBE-9686-F4D2A3BF241F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9DE64-94F0-458B-B5C4-C6F6A0E0DDE8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9163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42A17-FC3D-469D-AB78-45827746CA6A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97862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75" y="-113241138"/>
            <a:ext cx="1363663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64538" y="-113241138"/>
            <a:ext cx="1363662" cy="120015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4EF1-89C8-4E51-87FE-DEB8D6A2F660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289713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9960B-F4C0-435A-9A9A-1B97BB927D6F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89003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FD16E-2176-4995-9867-0587F3B3D099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90881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F05B-761E-44B2-961E-F75B1B53AC47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53226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B90B-EBBD-4EFA-8B85-F314DFD4B38E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25449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D3903-E34D-4AEC-84E8-2F4D9FB92374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610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537D9-67DA-4F2A-8F87-EF69BAEB38B0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871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6163" y="-113241138"/>
            <a:ext cx="2332037" cy="1200150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-113241138"/>
            <a:ext cx="6848475" cy="120015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8B7BA-6B8C-49F4-9874-C4A9FA3545F7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451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98D3-9CEC-4236-81D3-A2D75659EC7E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earson_Bound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800" y="6496050"/>
            <a:ext cx="128905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8"/>
          <p:cNvSpPr>
            <a:spLocks noChangeShapeType="1"/>
          </p:cNvSpPr>
          <p:nvPr userDrawn="1"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5" name="Picture 13" descr="Pearson_Strap_Bound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Pearson_Bound_Whit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Always_Learning_Text_Purple_RGB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66838" y="2332038"/>
            <a:ext cx="716121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51258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Verdana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7EB93-2A0F-41A6-B5C8-9DFD81E6032F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1830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61F2-3F3F-4F1A-897C-1D488ED4E5A2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2014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CC40-9373-400E-AC7E-ED4263B91B9B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72610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EA18D-E47C-45B3-BA4C-0CEE45A3C524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41292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4C8C6-4A62-4067-B727-C789F2E012D9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64904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8860E-1644-4CBE-9686-F4D2A3BF241F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066785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B98D3-9CEC-4236-81D3-A2D75659EC7E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19799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B819B-D406-4B07-A746-1079318BB608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264400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EEC2-4E30-4970-9D1A-46C0AB8EF9C7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536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B819B-D406-4B07-A746-1079318BB608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7888" y="395288"/>
            <a:ext cx="2276475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66802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F8129-7421-4C20-B295-7062CFE01C2D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71315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6025" y="1546225"/>
            <a:ext cx="4478338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6025" y="3884613"/>
            <a:ext cx="4478338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86B7D-4C8F-4A38-A6D1-B0E4AF2A5F85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32775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9D7-2CC0-4E30-8AFC-CD63E3F80381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484281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5288" y="1546225"/>
            <a:ext cx="9109075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3596914825"/>
      </p:ext>
    </p:extLst>
  </p:cSld>
  <p:clrMapOvr>
    <a:masterClrMapping/>
  </p:clrMapOvr>
  <p:transition spd="med"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earson_Bound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32800" y="6496050"/>
            <a:ext cx="128905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8"/>
          <p:cNvSpPr>
            <a:spLocks noChangeShapeType="1"/>
          </p:cNvSpPr>
          <p:nvPr userDrawn="1"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5" name="Picture 13" descr="Pearson_Strap_Bound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 descr="Pearson_Bound_Whit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Always_Learning_Text_Purple_RGB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66838" y="2332038"/>
            <a:ext cx="716121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023439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Verdana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7EB93-2A0F-41A6-B5C8-9DFD81E6032F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89211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E61F2-3F3F-4F1A-897C-1D488ED4E5A2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91186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546225"/>
            <a:ext cx="44783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6025" y="1546225"/>
            <a:ext cx="44783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CC40-9373-400E-AC7E-ED4263B91B9B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334316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EA18D-E47C-45B3-BA4C-0CEE45A3C524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19004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4C8C6-4A62-4067-B727-C789F2E012D9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022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9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1.xml"/><Relationship Id="rId13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96.xml"/><Relationship Id="rId7" Type="http://schemas.openxmlformats.org/officeDocument/2006/relationships/slideLayout" Target="../slideLayouts/slideLayout100.xml"/><Relationship Id="rId12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95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94.xml"/><Relationship Id="rId6" Type="http://schemas.openxmlformats.org/officeDocument/2006/relationships/slideLayout" Target="../slideLayouts/slideLayout99.xml"/><Relationship Id="rId11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98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97.xml"/><Relationship Id="rId9" Type="http://schemas.openxmlformats.org/officeDocument/2006/relationships/slideLayout" Target="../slideLayouts/slideLayout102.xml"/><Relationship Id="rId14" Type="http://schemas.openxmlformats.org/officeDocument/2006/relationships/slideLayout" Target="../slideLayouts/slideLayout10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46225"/>
            <a:ext cx="9109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AD0542-0AC6-490F-88EB-913768034EAD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pic>
        <p:nvPicPr>
          <p:cNvPr id="1032" name="Picture 19" descr="Pearson_Bound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03" r:id="rId2"/>
    <p:sldLayoutId id="2147484304" r:id="rId3"/>
    <p:sldLayoutId id="2147484305" r:id="rId4"/>
    <p:sldLayoutId id="2147484306" r:id="rId5"/>
    <p:sldLayoutId id="2147484307" r:id="rId6"/>
    <p:sldLayoutId id="2147484308" r:id="rId7"/>
    <p:sldLayoutId id="2147484309" r:id="rId8"/>
    <p:sldLayoutId id="2147484310" r:id="rId9"/>
    <p:sldLayoutId id="2147484311" r:id="rId10"/>
    <p:sldLayoutId id="2147484312" r:id="rId11"/>
    <p:sldLayoutId id="2147484313" r:id="rId12"/>
    <p:sldLayoutId id="2147484314" r:id="rId13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762125"/>
            <a:ext cx="9109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pic>
        <p:nvPicPr>
          <p:cNvPr id="2053" name="Picture 16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 descr="Pearson_Strap_Bound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3175" indent="-1588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2400">
          <a:solidFill>
            <a:schemeClr val="tx1"/>
          </a:solidFill>
          <a:latin typeface="+mn-lt"/>
          <a:cs typeface="+mn-cs"/>
        </a:defRPr>
      </a:lvl2pPr>
      <a:lvl3pPr marL="879475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3pPr>
      <a:lvl4pPr marL="1243013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○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475" y="-113241138"/>
            <a:ext cx="2879725" cy="12001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F7C322D-0DB6-4344-8558-23489106F0B1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  <p:pic>
        <p:nvPicPr>
          <p:cNvPr id="3080" name="Picture 22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26" r:id="rId1"/>
    <p:sldLayoutId id="2147484327" r:id="rId2"/>
    <p:sldLayoutId id="2147484328" r:id="rId3"/>
    <p:sldLayoutId id="2147484329" r:id="rId4"/>
    <p:sldLayoutId id="2147484330" r:id="rId5"/>
    <p:sldLayoutId id="2147484331" r:id="rId6"/>
    <p:sldLayoutId id="2147484332" r:id="rId7"/>
    <p:sldLayoutId id="2147484333" r:id="rId8"/>
    <p:sldLayoutId id="2147484334" r:id="rId9"/>
    <p:sldLayoutId id="2147484335" r:id="rId10"/>
    <p:sldLayoutId id="2147484336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9pPr>
    </p:titleStyle>
    <p:bodyStyle>
      <a:lvl1pPr marL="161925" indent="-161925" algn="r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31500">
          <a:solidFill>
            <a:schemeClr val="bg2"/>
          </a:solidFill>
          <a:latin typeface="+mn-lt"/>
          <a:ea typeface="+mn-ea"/>
          <a:cs typeface="+mn-cs"/>
        </a:defRPr>
      </a:lvl1pPr>
      <a:lvl2pPr marL="355600" indent="-174625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541338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812800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5" name="Rectangle 9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6046787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3562350"/>
            <a:ext cx="6046787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1CD4A13-8A3E-4576-AA79-210A53D5B096}" type="slidenum">
              <a:rPr lang="en-GB"/>
              <a:pPr>
                <a:defRPr/>
              </a:pPr>
              <a:t>‹#›</a:t>
            </a:fld>
            <a:r>
              <a:rPr lang="en-GB" dirty="0"/>
              <a:t> </a:t>
            </a:r>
          </a:p>
        </p:txBody>
      </p:sp>
      <p:pic>
        <p:nvPicPr>
          <p:cNvPr id="4103" name="Picture 17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114" name="Line 18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7" r:id="rId1"/>
    <p:sldLayoutId id="2147484338" r:id="rId2"/>
    <p:sldLayoutId id="2147484339" r:id="rId3"/>
    <p:sldLayoutId id="2147484340" r:id="rId4"/>
    <p:sldLayoutId id="2147484341" r:id="rId5"/>
    <p:sldLayoutId id="2147484342" r:id="rId6"/>
    <p:sldLayoutId id="2147484343" r:id="rId7"/>
    <p:sldLayoutId id="2147484344" r:id="rId8"/>
    <p:sldLayoutId id="2147484345" r:id="rId9"/>
    <p:sldLayoutId id="2147484346" r:id="rId10"/>
    <p:sldLayoutId id="2147484347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158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defRPr sz="1200" b="1">
          <a:solidFill>
            <a:schemeClr val="tx1"/>
          </a:solidFill>
          <a:latin typeface="+mn-lt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5pPr>
      <a:lvl6pPr marL="11795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6046787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3562350"/>
            <a:ext cx="6046787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9454" name="Line 14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189455" name="Rectangle 15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/>
          </a:p>
        </p:txBody>
      </p:sp>
      <p:pic>
        <p:nvPicPr>
          <p:cNvPr id="5126" name="Picture 16" descr="Pearson_Strap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7" descr="Pearson_Bound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158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defRPr sz="1200" b="1">
          <a:solidFill>
            <a:schemeClr val="tx1"/>
          </a:solidFill>
          <a:latin typeface="+mn-lt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–"/>
        <a:defRPr sz="1200">
          <a:solidFill>
            <a:schemeClr val="tx1"/>
          </a:solidFill>
          <a:latin typeface="+mn-lt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5pPr>
      <a:lvl6pPr marL="11795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475" y="-113241138"/>
            <a:ext cx="2879725" cy="12001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76B047-4EA1-4AA5-BC08-7B90F963524F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  <p:pic>
        <p:nvPicPr>
          <p:cNvPr id="3080" name="Picture 22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62" r:id="rId2"/>
    <p:sldLayoutId id="2147484363" r:id="rId3"/>
    <p:sldLayoutId id="2147484364" r:id="rId4"/>
    <p:sldLayoutId id="2147484365" r:id="rId5"/>
    <p:sldLayoutId id="2147484366" r:id="rId6"/>
    <p:sldLayoutId id="2147484367" r:id="rId7"/>
    <p:sldLayoutId id="2147484368" r:id="rId8"/>
    <p:sldLayoutId id="2147484369" r:id="rId9"/>
    <p:sldLayoutId id="2147484370" r:id="rId10"/>
    <p:sldLayoutId id="2147484371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9pPr>
    </p:titleStyle>
    <p:bodyStyle>
      <a:lvl1pPr marL="161925" indent="-161925" algn="r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31500">
          <a:solidFill>
            <a:schemeClr val="bg2"/>
          </a:solidFill>
          <a:latin typeface="+mn-lt"/>
          <a:ea typeface="+mn-ea"/>
          <a:cs typeface="+mn-cs"/>
        </a:defRPr>
      </a:lvl1pPr>
      <a:lvl2pPr marL="355600" indent="-174625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541338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812800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6397625"/>
            <a:ext cx="9907588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475" y="-113241138"/>
            <a:ext cx="2879725" cy="12001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F76B047-4EA1-4AA5-BC08-7B90F963524F}" type="slidenum">
              <a:rPr lang="en-US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BF5EA"/>
                </a:solidFill>
              </a:rPr>
              <a:t> </a:t>
            </a:r>
          </a:p>
        </p:txBody>
      </p:sp>
      <p:pic>
        <p:nvPicPr>
          <p:cNvPr id="3080" name="Picture 22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0486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  <p:sldLayoutId id="2147484380" r:id="rId7"/>
    <p:sldLayoutId id="2147484381" r:id="rId8"/>
    <p:sldLayoutId id="2147484382" r:id="rId9"/>
    <p:sldLayoutId id="2147484383" r:id="rId10"/>
    <p:sldLayoutId id="2147484384" r:id="rId11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9pPr>
    </p:titleStyle>
    <p:bodyStyle>
      <a:lvl1pPr marL="161925" indent="-161925" algn="r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defRPr sz="31500">
          <a:solidFill>
            <a:schemeClr val="bg2"/>
          </a:solidFill>
          <a:latin typeface="+mn-lt"/>
          <a:ea typeface="+mn-ea"/>
          <a:cs typeface="+mn-cs"/>
        </a:defRPr>
      </a:lvl1pPr>
      <a:lvl2pPr marL="355600" indent="-174625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541338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812800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46225"/>
            <a:ext cx="9109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AD0542-0AC6-490F-88EB-913768034EAD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32" name="Picture 19" descr="Pearson_Bound_Whit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578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390" r:id="rId5"/>
    <p:sldLayoutId id="2147484391" r:id="rId6"/>
    <p:sldLayoutId id="2147484392" r:id="rId7"/>
    <p:sldLayoutId id="2147484393" r:id="rId8"/>
    <p:sldLayoutId id="2147484394" r:id="rId9"/>
    <p:sldLayoutId id="2147484395" r:id="rId10"/>
    <p:sldLayoutId id="2147484396" r:id="rId11"/>
    <p:sldLayoutId id="2147484397" r:id="rId12"/>
    <p:sldLayoutId id="2147484398" r:id="rId13"/>
    <p:sldLayoutId id="2147484399" r:id="rId14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0" y="6397625"/>
            <a:ext cx="9907588" cy="457200"/>
          </a:xfrm>
          <a:prstGeom prst="rect">
            <a:avLst/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907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546225"/>
            <a:ext cx="91090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49275" y="6546850"/>
            <a:ext cx="53990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GB" dirty="0">
              <a:solidFill>
                <a:srgbClr val="FBF5EA"/>
              </a:solidFill>
            </a:endParaRP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90513" y="6546850"/>
            <a:ext cx="360362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CAD0542-0AC6-490F-88EB-913768034EAD}" type="slidenum">
              <a:rPr lang="en-GB">
                <a:solidFill>
                  <a:srgbClr val="FBF5EA"/>
                </a:solidFill>
              </a:rPr>
              <a:pPr>
                <a:defRPr/>
              </a:pPr>
              <a:t>‹#›</a:t>
            </a:fld>
            <a:r>
              <a:rPr lang="en-GB" dirty="0">
                <a:solidFill>
                  <a:srgbClr val="FBF5EA"/>
                </a:solidFill>
              </a:rPr>
              <a:t> 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gray">
          <a:xfrm>
            <a:off x="0" y="6397625"/>
            <a:ext cx="9901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32" name="Picture 19" descr="Pearson_Bound_Whit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47063" y="63563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280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402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  <p:sldLayoutId id="2147484412" r:id="rId12"/>
    <p:sldLayoutId id="2147484413" r:id="rId13"/>
    <p:sldLayoutId id="2147484414" r:id="rId14"/>
  </p:sldLayoutIdLst>
  <p:hf hd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qualifications.pearson.com/en/qualifications/edexcel-traineeships/pre-packaged-bundles/engineering.html" TargetMode="External"/><Relationship Id="rId2" Type="http://schemas.openxmlformats.org/officeDocument/2006/relationships/hyperlink" Target="http://qualifications.pearson.com/en/qualifications/edexcel-traineeships/pre-packaged-bundles/construction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acqueline.longworth@pearson.com" TargetMode="External"/><Relationship Id="rId2" Type="http://schemas.openxmlformats.org/officeDocument/2006/relationships/hyperlink" Target="mailto:Amanda.murphy@pearson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qualifications.pearson.com/content/dam/pdf/Support/Quality%20Assurance/RQM-Map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qualifications.pearson.com/en/qualifications/btec-nationals/engineering-2016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qualifications.pearson.com/en/qualifications/btec-nationals/engineering-2016.coursematerials.html#filterQuery=Pearson-UK:Category%2FStakeholder-recognition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qualifications.pearson.com/content/dam/pdf/BTEC-Nationals/Engineering/2016/introductory-guides/btec-nat-16-guide-engineering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comments" Target="../comments/comment1.xml"/><Relationship Id="rId5" Type="http://schemas.openxmlformats.org/officeDocument/2006/relationships/hyperlink" Target="http://qualifications.pearson.com/en/qualifications/btec-nationals/btec-nationals-2016/btec-nationals-2016-launch-events-f2f.html#training" TargetMode="External"/><Relationship Id="rId4" Type="http://schemas.openxmlformats.org/officeDocument/2006/relationships/hyperlink" Target="http://qualifications.pearson.com/content/dam/pdf/BTEC-Nationals/Engineering/2016/specification-and-sample-assessments/Specification-Engineering-National-Extended-Certificate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qualifications.pearson.com/en/qualifications/btec-higher-nationals/about.html" TargetMode="External"/><Relationship Id="rId2" Type="http://schemas.openxmlformats.org/officeDocument/2006/relationships/hyperlink" Target="http://qualifications.pearson.com/en/qualifications/btec-higher-nationals/consultatio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qualifications.pearson.com/en/qualifications/btec-specialist-and-professional-qualifications/construction-and-the-built-environment/btec-specialist-health-and-safety-construction-environment-l1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qualifications.pearson.com/en/support/support-for-you/work-based-learning/newsletter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480" y="476672"/>
            <a:ext cx="9505950" cy="3249736"/>
          </a:xfrm>
          <a:noFill/>
        </p:spPr>
        <p:txBody>
          <a:bodyPr/>
          <a:lstStyle/>
          <a:p>
            <a:pPr algn="ctr">
              <a:defRPr/>
            </a:pPr>
            <a:r>
              <a:rPr lang="en-GB" sz="6600" dirty="0" smtClean="0"/>
              <a:t/>
            </a:r>
            <a:br>
              <a:rPr lang="en-GB" sz="6600" dirty="0" smtClean="0"/>
            </a:br>
            <a:r>
              <a:rPr lang="en-GB" sz="6600" dirty="0" smtClean="0"/>
              <a:t>NFEC network</a:t>
            </a:r>
            <a:br>
              <a:rPr lang="en-GB" sz="6600" dirty="0" smtClean="0"/>
            </a:br>
            <a:endParaRPr lang="en-GB" sz="6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861048"/>
            <a:ext cx="9109075" cy="2427040"/>
          </a:xfrm>
        </p:spPr>
        <p:txBody>
          <a:bodyPr/>
          <a:lstStyle/>
          <a:p>
            <a:pPr lvl="1" eaLnBrk="1" hangingPunct="1"/>
            <a:r>
              <a:rPr lang="en-GB" dirty="0" smtClean="0"/>
              <a:t>October 2015</a:t>
            </a:r>
          </a:p>
          <a:p>
            <a:pPr lvl="1" eaLnBrk="1" hangingPunct="1"/>
            <a:endParaRPr lang="en-GB" dirty="0"/>
          </a:p>
          <a:p>
            <a:pPr lvl="1" eaLnBrk="1" hangingPunct="1"/>
            <a:r>
              <a:rPr lang="en-GB" dirty="0" smtClean="0"/>
              <a:t>Amanda Murphy  Regional Manager FE </a:t>
            </a:r>
          </a:p>
          <a:p>
            <a:pPr lvl="1" eaLnBrk="1" hangingPunct="1"/>
            <a:r>
              <a:rPr lang="en-GB" dirty="0" smtClean="0"/>
              <a:t>and Curriculum Development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Traineeships from Pearson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Off the shelf packages with one click entry or personalised programmes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Qualifications that provide progression for learners into employment, apprenticeships or further study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Resources to help with initial assessment, delivery and FELTAG requirements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Construction traineeship is available </a:t>
            </a:r>
            <a:r>
              <a:rPr lang="en-GB" dirty="0" smtClean="0">
                <a:hlinkClick r:id="rId2"/>
              </a:rPr>
              <a:t>here</a:t>
            </a:r>
            <a:endParaRPr lang="en-GB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Engineering traineeship is available </a:t>
            </a:r>
            <a:r>
              <a:rPr lang="en-GB" dirty="0" smtClean="0">
                <a:hlinkClick r:id="rId3"/>
              </a:rPr>
              <a:t>here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10</a:t>
            </a:fld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77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subject adviser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0713" y="979724"/>
            <a:ext cx="4384576" cy="479163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11</a:t>
            </a:fld>
            <a:r>
              <a:rPr lang="en-GB" smtClean="0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8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 Contacts and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908721"/>
            <a:ext cx="9109075" cy="5163468"/>
          </a:xfrm>
        </p:spPr>
        <p:txBody>
          <a:bodyPr/>
          <a:lstStyle/>
          <a:p>
            <a:r>
              <a:rPr lang="en-GB" dirty="0" smtClean="0"/>
              <a:t>Amanda Murphy Curriculum Development Manager:</a:t>
            </a:r>
          </a:p>
          <a:p>
            <a:r>
              <a:rPr lang="en-GB" dirty="0" smtClean="0">
                <a:hlinkClick r:id="rId2"/>
              </a:rPr>
              <a:t>Amanda.murphy@pearson.com</a:t>
            </a:r>
            <a:r>
              <a:rPr lang="en-GB" dirty="0" smtClean="0"/>
              <a:t>  07850 932156</a:t>
            </a:r>
          </a:p>
          <a:p>
            <a:endParaRPr lang="en-GB" dirty="0"/>
          </a:p>
          <a:p>
            <a:r>
              <a:rPr lang="en-GB" dirty="0" smtClean="0"/>
              <a:t>Jacqui Longworth: Curriculum Support Consultant  NW</a:t>
            </a:r>
          </a:p>
          <a:p>
            <a:r>
              <a:rPr lang="en-GB" dirty="0" smtClean="0">
                <a:hlinkClick r:id="rId3"/>
              </a:rPr>
              <a:t>Jacqueline.longworth@pearson.com</a:t>
            </a:r>
            <a:r>
              <a:rPr lang="en-GB" dirty="0" smtClean="0"/>
              <a:t>  07885 834856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smtClean="0">
                <a:hlinkClick r:id="rId4"/>
              </a:rPr>
              <a:t>Regional Quality Manager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Always Learning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10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288" y="2276872"/>
            <a:ext cx="9109075" cy="1224136"/>
          </a:xfrm>
        </p:spPr>
        <p:txBody>
          <a:bodyPr/>
          <a:lstStyle/>
          <a:p>
            <a:pPr algn="ctr"/>
            <a:r>
              <a:rPr lang="en-GB" sz="4000" dirty="0">
                <a:hlinkClick r:id="rId2"/>
              </a:rPr>
              <a:t>2016 BTEC </a:t>
            </a:r>
            <a:r>
              <a:rPr lang="en-GB" sz="4000" dirty="0" smtClean="0">
                <a:hlinkClick r:id="rId2"/>
              </a:rPr>
              <a:t>Nationals in Engineering</a:t>
            </a:r>
            <a:endParaRPr lang="en-GB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BF5EA"/>
                </a:solidFill>
              </a:rPr>
              <a:t>NFEC network </a:t>
            </a:r>
            <a:endParaRPr lang="en-US" dirty="0">
              <a:solidFill>
                <a:srgbClr val="FBF5E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E9DE64-94F0-458B-B5C4-C6F6A0E0DDE8}" type="slidenum">
              <a:rPr lang="en-US" smtClean="0">
                <a:solidFill>
                  <a:srgbClr val="FBF5EA"/>
                </a:solidFill>
              </a:rPr>
              <a:pPr>
                <a:defRPr/>
              </a:pPr>
              <a:t>2</a:t>
            </a:fld>
            <a:r>
              <a:rPr lang="en-US" dirty="0" smtClean="0">
                <a:solidFill>
                  <a:srgbClr val="FBF5EA"/>
                </a:solidFill>
              </a:rPr>
              <a:t> </a:t>
            </a:r>
            <a:endParaRPr lang="en-US" dirty="0">
              <a:solidFill>
                <a:srgbClr val="FBF5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441424"/>
          </a:xfrm>
        </p:spPr>
        <p:txBody>
          <a:bodyPr/>
          <a:lstStyle/>
          <a:p>
            <a:r>
              <a:rPr lang="en-GB" dirty="0" smtClean="0"/>
              <a:t>DfE criteria for level 3 vocational qualifications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432634"/>
              </p:ext>
            </p:extLst>
          </p:nvPr>
        </p:nvGraphicFramePr>
        <p:xfrm>
          <a:off x="200471" y="908721"/>
          <a:ext cx="9505058" cy="5404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980"/>
                <a:gridCol w="1160923"/>
                <a:gridCol w="2612077"/>
                <a:gridCol w="2612078"/>
              </a:tblGrid>
              <a:tr h="86852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Characteristic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Interim (2016)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Full criteria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aseline="0" dirty="0" smtClean="0"/>
                        <a:t>Applied General </a:t>
                      </a:r>
                      <a:r>
                        <a:rPr lang="en-GB" dirty="0" smtClean="0"/>
                        <a:t>(2018)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criteria Tech Level (2018)</a:t>
                      </a:r>
                      <a:endParaRPr lang="en-US" dirty="0"/>
                    </a:p>
                  </a:txBody>
                  <a:tcPr anchor="ctr"/>
                </a:tc>
              </a:tr>
              <a:tr h="597767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 Purpose – progression to…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... range of subjects at a higher level or to employment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effectLst/>
                        </a:rPr>
                        <a:t>... </a:t>
                      </a:r>
                      <a:r>
                        <a:rPr lang="en-GB" sz="1800" dirty="0" smtClean="0">
                          <a:effectLst/>
                        </a:rPr>
                        <a:t>work in specific vocational areas</a:t>
                      </a:r>
                      <a:r>
                        <a:rPr lang="en-GB" sz="1800" baseline="0" dirty="0" smtClean="0">
                          <a:effectLst/>
                        </a:rPr>
                        <a:t> – </a:t>
                      </a:r>
                      <a:r>
                        <a:rPr lang="en-GB" sz="1800" dirty="0" smtClean="0">
                          <a:effectLst/>
                        </a:rPr>
                        <a:t> directly or via HE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B.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Min 150 glh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300 glh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C. Recognition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 HEIs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employers/1 PB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dirty="0" smtClean="0"/>
                        <a:t>D. Appropriate 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60% mandatory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40% mandatory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E. External Assessment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Min 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 30%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F. Synoptic 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</a:tr>
              <a:tr h="34741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G. Grading </a:t>
                      </a:r>
                      <a:endParaRPr lang="en-US" dirty="0" smtClean="0">
                        <a:solidFill>
                          <a:schemeClr val="dk1"/>
                        </a:solidFill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</a:tr>
              <a:tr h="3611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H. Employer involvement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Delivery/assessment</a:t>
                      </a:r>
                      <a:endParaRPr lang="en-US" dirty="0"/>
                    </a:p>
                  </a:txBody>
                  <a:tcPr/>
                </a:tc>
              </a:tr>
              <a:tr h="3521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I. Progression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</a:tr>
              <a:tr h="649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J. Proven Track Record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Take-up in first 2 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Take-up in first 2 yrs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3</a:t>
            </a:fld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Titles and sizes of Nationals in Engineering 2016 (for 2018 reporting)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4</a:t>
            </a:fld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071304"/>
              </p:ext>
            </p:extLst>
          </p:nvPr>
        </p:nvGraphicFramePr>
        <p:xfrm>
          <a:off x="272481" y="1556792"/>
          <a:ext cx="9181083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2448272"/>
                <a:gridCol w="1044116"/>
                <a:gridCol w="1044116"/>
                <a:gridCol w="1310597"/>
                <a:gridCol w="182181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Intended Category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Extended</a:t>
                      </a:r>
                      <a:r>
                        <a:rPr lang="en-GB" baseline="0" dirty="0" smtClean="0"/>
                        <a:t> Cert.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Applied Gen.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Sub. Cert.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540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Applied Gen.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Diploma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Electronic/Electrical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Mechanical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Manufacturing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Aeronautical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720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0513" y="5805264"/>
            <a:ext cx="2070199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MC = mandatory content</a:t>
            </a:r>
          </a:p>
          <a:p>
            <a:r>
              <a:rPr lang="en-GB" sz="1100" dirty="0" smtClean="0"/>
              <a:t>EA = external assessment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57660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657448"/>
          </a:xfrm>
        </p:spPr>
        <p:txBody>
          <a:bodyPr/>
          <a:lstStyle/>
          <a:p>
            <a:r>
              <a:rPr lang="en-GB" dirty="0" smtClean="0"/>
              <a:t>Titles </a:t>
            </a:r>
            <a:r>
              <a:rPr lang="en-GB" dirty="0"/>
              <a:t>and sizes of Nationals </a:t>
            </a:r>
            <a:r>
              <a:rPr lang="en-GB" dirty="0" smtClean="0"/>
              <a:t>in Engineering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74C8C6-4A62-4067-B727-C789F2E012D9}" type="slidenum">
              <a:rPr lang="en-GB" smtClean="0"/>
              <a:pPr>
                <a:defRPr/>
              </a:pPr>
              <a:t>5</a:t>
            </a:fld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370106"/>
              </p:ext>
            </p:extLst>
          </p:nvPr>
        </p:nvGraphicFramePr>
        <p:xfrm>
          <a:off x="379807" y="980728"/>
          <a:ext cx="918108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817"/>
                <a:gridCol w="2526821"/>
                <a:gridCol w="1073579"/>
                <a:gridCol w="1080120"/>
                <a:gridCol w="1489932"/>
                <a:gridCol w="1821815"/>
              </a:tblGrid>
              <a:tr h="504056">
                <a:tc>
                  <a:txBody>
                    <a:bodyPr/>
                    <a:lstStyle/>
                    <a:p>
                      <a:r>
                        <a:rPr lang="en-GB" dirty="0" smtClean="0"/>
                        <a:t>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Size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Intended</a:t>
                      </a:r>
                    </a:p>
                    <a:p>
                      <a:r>
                        <a:rPr lang="en-GB" dirty="0" smtClean="0"/>
                        <a:t>Category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dirty="0" smtClean="0"/>
                        <a:t>Ext. Diploma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Engineering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Electrical/Electronic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Mechanical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Computing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Manufacturing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Aeronautical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1080 GLH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Technical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317" y="4005064"/>
            <a:ext cx="914501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Some key </a:t>
            </a:r>
            <a:r>
              <a:rPr lang="en-GB" sz="1800" b="1" dirty="0"/>
              <a:t>f</a:t>
            </a:r>
            <a:r>
              <a:rPr lang="en-GB" sz="1800" b="1" dirty="0" smtClean="0"/>
              <a:t>eatures:</a:t>
            </a:r>
          </a:p>
          <a:p>
            <a:r>
              <a:rPr lang="en-GB" sz="1800" dirty="0" smtClean="0">
                <a:hlinkClick r:id="rId2"/>
              </a:rPr>
              <a:t>Collaborative development – including employers, HE, colleges, NFEC</a:t>
            </a:r>
            <a:endParaRPr lang="en-GB" sz="1800" dirty="0" smtClean="0"/>
          </a:p>
          <a:p>
            <a:r>
              <a:rPr lang="en-GB" sz="1800" dirty="0" smtClean="0"/>
              <a:t>Higher mandatory content (especially the Award – 60%)</a:t>
            </a:r>
          </a:p>
          <a:p>
            <a:r>
              <a:rPr lang="en-GB" sz="1800" dirty="0" smtClean="0"/>
              <a:t>External assessment – depending on size. </a:t>
            </a:r>
          </a:p>
          <a:p>
            <a:r>
              <a:rPr lang="en-GB" sz="1800" dirty="0" smtClean="0"/>
              <a:t>UCAS points to be applied for once accredited.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264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Nationals 2016 – Further Details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74C8C6-4A62-4067-B727-C789F2E012D9}" type="slidenum">
              <a:rPr lang="en-GB" smtClean="0"/>
              <a:pPr>
                <a:defRPr/>
              </a:pPr>
              <a:t>6</a:t>
            </a:fld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317" y="1295400"/>
            <a:ext cx="914501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Some further details</a:t>
            </a:r>
          </a:p>
          <a:p>
            <a:r>
              <a:rPr lang="en-GB" sz="1800" dirty="0"/>
              <a:t>Two mandatory externally assessed units across all qualifications. One will be a written exam and the other a pre-released task set and marked by Pearson</a:t>
            </a:r>
          </a:p>
          <a:p>
            <a:r>
              <a:rPr lang="en-GB" sz="1800" dirty="0"/>
              <a:t>One other externally assessed unit across all Extended Diploma size qualifications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Introductory Guide </a:t>
            </a:r>
            <a:r>
              <a:rPr lang="en-GB" sz="1800" dirty="0"/>
              <a:t>is available </a:t>
            </a:r>
            <a:r>
              <a:rPr lang="en-GB" sz="1800" dirty="0">
                <a:hlinkClick r:id="rId3"/>
              </a:rPr>
              <a:t>here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1" dirty="0"/>
              <a:t>Specification</a:t>
            </a:r>
            <a:r>
              <a:rPr lang="en-GB" sz="1800" dirty="0"/>
              <a:t> is available </a:t>
            </a:r>
            <a:r>
              <a:rPr lang="en-GB" sz="1800" dirty="0">
                <a:hlinkClick r:id="rId4"/>
              </a:rPr>
              <a:t>here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Book yourself onto a </a:t>
            </a:r>
            <a:r>
              <a:rPr lang="en-GB" sz="1800" b="1" dirty="0"/>
              <a:t>launch event </a:t>
            </a:r>
            <a:r>
              <a:rPr lang="en-GB" sz="1800" dirty="0">
                <a:hlinkClick r:id="rId5"/>
              </a:rPr>
              <a:t>here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/>
              <a:t>BTEC Nationals in Construction available for first teaching from September 2017</a:t>
            </a:r>
          </a:p>
          <a:p>
            <a:r>
              <a:rPr lang="en-GB" sz="1800" b="1" dirty="0" smtClean="0"/>
              <a:t>Some further details</a:t>
            </a:r>
          </a:p>
        </p:txBody>
      </p:sp>
    </p:spTree>
    <p:extLst>
      <p:ext uri="{BB962C8B-B14F-4D97-AF65-F5344CB8AC3E}">
        <p14:creationId xmlns:p14="http://schemas.microsoft.com/office/powerpoint/2010/main" val="176008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Launch events north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Manchester  Emirates Old Trafford  10</a:t>
            </a:r>
            <a:r>
              <a:rPr lang="en-GB" baseline="30000" dirty="0" smtClean="0"/>
              <a:t>th</a:t>
            </a:r>
            <a:r>
              <a:rPr lang="en-GB" dirty="0" smtClean="0"/>
              <a:t> November 1pm</a:t>
            </a:r>
          </a:p>
          <a:p>
            <a:endParaRPr lang="en-GB" dirty="0"/>
          </a:p>
          <a:p>
            <a:r>
              <a:rPr lang="en-GB" dirty="0" smtClean="0"/>
              <a:t>Durham  Radisson </a:t>
            </a:r>
            <a:r>
              <a:rPr lang="en-GB" dirty="0" err="1" smtClean="0"/>
              <a:t>Blu</a:t>
            </a:r>
            <a:r>
              <a:rPr lang="en-GB" dirty="0" smtClean="0"/>
              <a:t>  3</a:t>
            </a:r>
            <a:r>
              <a:rPr lang="en-GB" baseline="30000" dirty="0" smtClean="0"/>
              <a:t>rd</a:t>
            </a:r>
            <a:r>
              <a:rPr lang="en-GB" dirty="0" smtClean="0"/>
              <a:t> November 1pm.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NFEC network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974C8C6-4A62-4067-B727-C789F2E012D9}" type="slidenum">
              <a:rPr lang="en-GB" smtClean="0"/>
              <a:pPr>
                <a:defRPr/>
              </a:pPr>
              <a:t>7</a:t>
            </a:fld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58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Higher Nationals review and 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spec extended to December 17</a:t>
            </a:r>
          </a:p>
          <a:p>
            <a:endParaRPr lang="en-GB" dirty="0" smtClean="0"/>
          </a:p>
          <a:p>
            <a:r>
              <a:rPr lang="en-GB" dirty="0" smtClean="0"/>
              <a:t>Proposed 2017/18 first teaching of revised HN Engineering</a:t>
            </a:r>
          </a:p>
          <a:p>
            <a:endParaRPr lang="en-GB" dirty="0"/>
          </a:p>
          <a:p>
            <a:r>
              <a:rPr lang="en-GB" b="1" dirty="0" smtClean="0"/>
              <a:t>HN Global </a:t>
            </a:r>
            <a:r>
              <a:rPr lang="en-GB" dirty="0" smtClean="0"/>
              <a:t>– new digital community and on-line library for students and tutors.</a:t>
            </a:r>
          </a:p>
          <a:p>
            <a:endParaRPr lang="en-GB" dirty="0"/>
          </a:p>
          <a:p>
            <a:r>
              <a:rPr lang="en-GB" b="1" dirty="0" smtClean="0"/>
              <a:t>Commissioned Model </a:t>
            </a:r>
            <a:r>
              <a:rPr lang="en-GB" dirty="0" smtClean="0"/>
              <a:t>– Opportunity to develop bespoke HNs</a:t>
            </a:r>
            <a:endParaRPr lang="en-GB" b="1" dirty="0" smtClean="0"/>
          </a:p>
          <a:p>
            <a:endParaRPr lang="en-GB" dirty="0" smtClean="0"/>
          </a:p>
          <a:p>
            <a:r>
              <a:rPr lang="en-GB" dirty="0" smtClean="0"/>
              <a:t>Also be aware of current minimum English language </a:t>
            </a:r>
            <a:r>
              <a:rPr lang="en-GB" dirty="0" smtClean="0">
                <a:hlinkClick r:id="rId3"/>
              </a:rPr>
              <a:t>requirements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8</a:t>
            </a:fld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72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95288"/>
            <a:ext cx="9109075" cy="729456"/>
          </a:xfrm>
        </p:spPr>
        <p:txBody>
          <a:bodyPr/>
          <a:lstStyle/>
          <a:p>
            <a:r>
              <a:rPr lang="en-GB" dirty="0" smtClean="0"/>
              <a:t>Work Based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694" y="1130188"/>
            <a:ext cx="9109075" cy="4525963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Continue to engage with trailblazer groups within Aerospace and Automotive sectors to lead on Apprenticeship reform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Pearson only AO to deliver end point assessment for the </a:t>
            </a:r>
            <a:r>
              <a:rPr lang="en-GB" b="1" dirty="0" smtClean="0"/>
              <a:t>Rail Design Technician</a:t>
            </a:r>
            <a:r>
              <a:rPr lang="en-GB" dirty="0" smtClean="0"/>
              <a:t> standard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QCF level 3 qualifications in Engineering that are part of an Advanced Apprenticeship have been extended.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Traineeship pre-packaged bundles available for Engineering and Construction sectors – see next slide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/>
              <a:t>New free teaching materials and learner workbook available for the </a:t>
            </a:r>
            <a:r>
              <a:rPr lang="en-GB" dirty="0" smtClean="0">
                <a:hlinkClick r:id="rId3"/>
              </a:rPr>
              <a:t>L1 Award in Health and Safety in a Construction Environment</a:t>
            </a:r>
            <a:endParaRPr lang="en-GB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 smtClean="0"/>
              <a:t>Sign up to our WBL monthly newsletter </a:t>
            </a:r>
            <a:r>
              <a:rPr lang="en-GB" b="1" dirty="0" smtClean="0">
                <a:hlinkClick r:id="rId4"/>
              </a:rPr>
              <a:t>Insight</a:t>
            </a:r>
            <a:endParaRPr lang="en-GB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lnSpc>
                <a:spcPct val="150000"/>
              </a:lnSpc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NFEC network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37EB93-2A0F-41A6-B5C8-9DFD81E6032F}" type="slidenum">
              <a:rPr lang="en-GB" smtClean="0"/>
              <a:pPr>
                <a:defRPr/>
              </a:pPr>
              <a:t>9</a:t>
            </a:fld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7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arson_purple">
  <a:themeElements>
    <a:clrScheme name="Pearson_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arson_Presentation">
  <a:themeElements>
    <a:clrScheme name="Pearson_Presentation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Presentatio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Presentation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resentation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earson_Divider">
  <a:themeElements>
    <a:clrScheme name="Pearson_Divider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Divider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Divider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Divider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earson_Key Point">
  <a:themeElements>
    <a:clrScheme name="Pearson_Key Point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Key Poin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Key Point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Key Point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earson_Thank you">
  <a:themeElements>
    <a:clrScheme name="Pearson_Thank you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Thank you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Thank you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Thank you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earson_Divider">
  <a:themeElements>
    <a:clrScheme name="Pearson_Divider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Divider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Divider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Divider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Pearson_Divider">
  <a:themeElements>
    <a:clrScheme name="Pearson_Divider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Divider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Divider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Divider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Pearson_purple">
  <a:themeElements>
    <a:clrScheme name="Pearson_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Pearson_purple">
  <a:themeElements>
    <a:clrScheme name="Pearson_ 1">
      <a:dk1>
        <a:srgbClr val="000000"/>
      </a:dk1>
      <a:lt1>
        <a:srgbClr val="FBF5EA"/>
      </a:lt1>
      <a:dk2>
        <a:srgbClr val="9D1348"/>
      </a:dk2>
      <a:lt2>
        <a:srgbClr val="FFFFFF"/>
      </a:lt2>
      <a:accent1>
        <a:srgbClr val="9D1348"/>
      </a:accent1>
      <a:accent2>
        <a:srgbClr val="B1426D"/>
      </a:accent2>
      <a:accent3>
        <a:srgbClr val="FDF9F3"/>
      </a:accent3>
      <a:accent4>
        <a:srgbClr val="000000"/>
      </a:accent4>
      <a:accent5>
        <a:srgbClr val="CCAAB1"/>
      </a:accent5>
      <a:accent6>
        <a:srgbClr val="A03B62"/>
      </a:accent6>
      <a:hlink>
        <a:srgbClr val="BA5A7F"/>
      </a:hlink>
      <a:folHlink>
        <a:srgbClr val="C47191"/>
      </a:folHlink>
    </a:clrScheme>
    <a:fontScheme name="Pearson_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 1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B1426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A03B62"/>
        </a:accent6>
        <a:hlink>
          <a:srgbClr val="BA5A7F"/>
        </a:hlink>
        <a:folHlink>
          <a:srgbClr val="C471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 2">
        <a:dk1>
          <a:srgbClr val="000000"/>
        </a:dk1>
        <a:lt1>
          <a:srgbClr val="FBF5EA"/>
        </a:lt1>
        <a:dk2>
          <a:srgbClr val="9D1348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Pearson_purple</Template>
  <TotalTime>9615</TotalTime>
  <Words>770</Words>
  <Application>Microsoft Office PowerPoint</Application>
  <PresentationFormat>A4 Paper (210x297 mm)</PresentationFormat>
  <Paragraphs>212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Verdana</vt:lpstr>
      <vt:lpstr>Wingdings</vt:lpstr>
      <vt:lpstr>Pearson_purple</vt:lpstr>
      <vt:lpstr>Pearson_Presentation</vt:lpstr>
      <vt:lpstr>Pearson_Divider</vt:lpstr>
      <vt:lpstr>Pearson_Key Point</vt:lpstr>
      <vt:lpstr>Pearson_Thank you</vt:lpstr>
      <vt:lpstr>1_Pearson_Divider</vt:lpstr>
      <vt:lpstr>2_Pearson_Divider</vt:lpstr>
      <vt:lpstr>1_Pearson_purple</vt:lpstr>
      <vt:lpstr>2_Pearson_purple</vt:lpstr>
      <vt:lpstr> NFEC network </vt:lpstr>
      <vt:lpstr>2016 BTEC Nationals in Engineering</vt:lpstr>
      <vt:lpstr>DfE criteria for level 3 vocational qualifications</vt:lpstr>
      <vt:lpstr>Titles and sizes of Nationals in Engineering 2016 (for 2018 reporting)</vt:lpstr>
      <vt:lpstr>Titles and sizes of Nationals in Engineering 2016</vt:lpstr>
      <vt:lpstr>Nationals 2016 – Further Details</vt:lpstr>
      <vt:lpstr>Launch events north</vt:lpstr>
      <vt:lpstr>Higher Nationals review and consultation</vt:lpstr>
      <vt:lpstr>Work Based Learning</vt:lpstr>
      <vt:lpstr>Traineeships from Pearson</vt:lpstr>
      <vt:lpstr>New subject adviser</vt:lpstr>
      <vt:lpstr>Local Contacts and support</vt:lpstr>
    </vt:vector>
  </TitlesOfParts>
  <Company>Pearson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dobson_j</dc:creator>
  <dc:description>Built by: www.mediasterling.com</dc:description>
  <cp:lastModifiedBy>Jill</cp:lastModifiedBy>
  <cp:revision>404</cp:revision>
  <cp:lastPrinted>2015-10-23T06:48:50Z</cp:lastPrinted>
  <dcterms:created xsi:type="dcterms:W3CDTF">2012-11-29T18:05:05Z</dcterms:created>
  <dcterms:modified xsi:type="dcterms:W3CDTF">2015-10-26T12:41:18Z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v1.0.1</vt:lpwstr>
  </property>
</Properties>
</file>